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6" r:id="rId8"/>
    <p:sldId id="268" r:id="rId9"/>
    <p:sldId id="269" r:id="rId10"/>
    <p:sldId id="270" r:id="rId11"/>
    <p:sldId id="271" r:id="rId12"/>
    <p:sldId id="273" r:id="rId13"/>
    <p:sldId id="272" r:id="rId14"/>
    <p:sldId id="274" r:id="rId15"/>
    <p:sldId id="275" r:id="rId16"/>
    <p:sldId id="267" r:id="rId17"/>
    <p:sldId id="276" r:id="rId18"/>
    <p:sldId id="277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4702"/>
    <a:srgbClr val="252201"/>
    <a:srgbClr val="4C2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2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lermontov.niv.ru/lermontov/tarhany/cerkov-mihaila.htm" TargetMode="External"/><Relationship Id="rId13" Type="http://schemas.openxmlformats.org/officeDocument/2006/relationships/hyperlink" Target="http://www.tarhany.ru/museum/expo/churchme" TargetMode="External"/><Relationship Id="rId18" Type="http://schemas.openxmlformats.org/officeDocument/2006/relationships/hyperlink" Target="http://feb-web.ru/feb/lermont/critics/plm/plm-001-.htm" TargetMode="External"/><Relationship Id="rId3" Type="http://schemas.openxmlformats.org/officeDocument/2006/relationships/hyperlink" Target="http://lermontov.niv.ru/lermontov/tarhany/rodnye-mesta.htm" TargetMode="External"/><Relationship Id="rId21" Type="http://schemas.openxmlformats.org/officeDocument/2006/relationships/hyperlink" Target="http://www.tarhany.ru/?node_id=377&amp;original" TargetMode="External"/><Relationship Id="rId7" Type="http://schemas.openxmlformats.org/officeDocument/2006/relationships/hyperlink" Target="http://lermontov.niv.ru/lermontov/tarhany/lyudskaya-izba.htm" TargetMode="External"/><Relationship Id="rId12" Type="http://schemas.openxmlformats.org/officeDocument/2006/relationships/hyperlink" Target="http://www.tarhany.ru/museum/expo/house" TargetMode="External"/><Relationship Id="rId17" Type="http://schemas.openxmlformats.org/officeDocument/2006/relationships/hyperlink" Target="http://www.tarhany.ru/museum/expo/chasovnya" TargetMode="External"/><Relationship Id="rId2" Type="http://schemas.openxmlformats.org/officeDocument/2006/relationships/hyperlink" Target="http://lermontov.niv.ru/lermontov/tarhany/tarhany.htm" TargetMode="External"/><Relationship Id="rId16" Type="http://schemas.openxmlformats.org/officeDocument/2006/relationships/hyperlink" Target="http://www.tarhany.ru/museum/expo/churchvl" TargetMode="External"/><Relationship Id="rId20" Type="http://schemas.openxmlformats.org/officeDocument/2006/relationships/hyperlink" Target="http://www.tarhany.ru/?node_id=406&amp;origina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ermontov.niv.ru/lermontov/tarhany/dom-klyuchnika.htm" TargetMode="External"/><Relationship Id="rId11" Type="http://schemas.openxmlformats.org/officeDocument/2006/relationships/hyperlink" Target="http://www.tarhany.ru/" TargetMode="External"/><Relationship Id="rId5" Type="http://schemas.openxmlformats.org/officeDocument/2006/relationships/hyperlink" Target="http://lermontov.niv.ru/lermontov/tarhany/cerkov-marii.htm" TargetMode="External"/><Relationship Id="rId15" Type="http://schemas.openxmlformats.org/officeDocument/2006/relationships/hyperlink" Target="http://www.tarhany.ru/museum/expo/huthuman" TargetMode="External"/><Relationship Id="rId23" Type="http://schemas.openxmlformats.org/officeDocument/2006/relationships/slide" Target="slide1.xml"/><Relationship Id="rId10" Type="http://schemas.openxmlformats.org/officeDocument/2006/relationships/hyperlink" Target="http://lermontov.niv.ru/lermontov/bio/detstvo.htm" TargetMode="External"/><Relationship Id="rId19" Type="http://schemas.openxmlformats.org/officeDocument/2006/relationships/hyperlink" Target="http://www.museum.ru/imgB.asp?2616" TargetMode="External"/><Relationship Id="rId4" Type="http://schemas.openxmlformats.org/officeDocument/2006/relationships/hyperlink" Target="http://lermontov.niv.ru/lermontov/tarhany/dom-muzej.htm" TargetMode="External"/><Relationship Id="rId9" Type="http://schemas.openxmlformats.org/officeDocument/2006/relationships/hyperlink" Target="http://lermontov.niv.ru/lermontov/tarhany/chasovnya-arsenevyh.htm" TargetMode="External"/><Relationship Id="rId14" Type="http://schemas.openxmlformats.org/officeDocument/2006/relationships/hyperlink" Target="http://www.tarhany.ru/museum/expo/housekl" TargetMode="External"/><Relationship Id="rId22" Type="http://schemas.openxmlformats.org/officeDocument/2006/relationships/hyperlink" Target="http://www.tarhany.ru/?node_id=388&amp;original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enza-trade.ru/photo/photo-111.jpg" TargetMode="External"/><Relationship Id="rId13" Type="http://schemas.openxmlformats.org/officeDocument/2006/relationships/hyperlink" Target="http://www.wise-travel.ru/image/small/48538.jpg" TargetMode="External"/><Relationship Id="rId18" Type="http://schemas.openxmlformats.org/officeDocument/2006/relationships/hyperlink" Target="http://www.tarhany.ru/?node_id=538&amp;original" TargetMode="External"/><Relationship Id="rId26" Type="http://schemas.openxmlformats.org/officeDocument/2006/relationships/slide" Target="slide1.xml"/><Relationship Id="rId3" Type="http://schemas.openxmlformats.org/officeDocument/2006/relationships/hyperlink" Target="http://www.tarhany.ru/?node_id=397&amp;original" TargetMode="External"/><Relationship Id="rId21" Type="http://schemas.openxmlformats.org/officeDocument/2006/relationships/hyperlink" Target="http://www.tarhany.ru/?node_id=547&amp;original" TargetMode="External"/><Relationship Id="rId7" Type="http://schemas.openxmlformats.org/officeDocument/2006/relationships/hyperlink" Target="http://www.wise-travel.ru/image/small/48534.jpg" TargetMode="External"/><Relationship Id="rId12" Type="http://schemas.openxmlformats.org/officeDocument/2006/relationships/hyperlink" Target="http://feb-web.ru/feb/lermont/pictures/PLM-0911.jpg" TargetMode="External"/><Relationship Id="rId17" Type="http://schemas.openxmlformats.org/officeDocument/2006/relationships/hyperlink" Target="http://www.tarhany.ru/?node_id=534&amp;original" TargetMode="External"/><Relationship Id="rId25" Type="http://schemas.openxmlformats.org/officeDocument/2006/relationships/hyperlink" Target="http://www.tarhany.ru/?node_id=566&amp;original" TargetMode="External"/><Relationship Id="rId2" Type="http://schemas.openxmlformats.org/officeDocument/2006/relationships/hyperlink" Target="http://www.tarhany.ru/?node_id=389&amp;original" TargetMode="External"/><Relationship Id="rId16" Type="http://schemas.openxmlformats.org/officeDocument/2006/relationships/hyperlink" Target="http://www.tarhany.ru/?node_id=531&amp;original" TargetMode="External"/><Relationship Id="rId20" Type="http://schemas.openxmlformats.org/officeDocument/2006/relationships/hyperlink" Target="http://www.tarhany.ru/?node_id=546&amp;origina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arhany.ru/?node_id=426&amp;original" TargetMode="External"/><Relationship Id="rId11" Type="http://schemas.openxmlformats.org/officeDocument/2006/relationships/hyperlink" Target="http://lermontov.niv.ru/images/tarhany/house_03.jpg" TargetMode="External"/><Relationship Id="rId24" Type="http://schemas.openxmlformats.org/officeDocument/2006/relationships/hyperlink" Target="http://www.tarhany.ru/?node_id=563&amp;original" TargetMode="External"/><Relationship Id="rId5" Type="http://schemas.openxmlformats.org/officeDocument/2006/relationships/hyperlink" Target="http://dic.academic.ru/pictures/wiki/files/84/Tarkhany.jpg" TargetMode="External"/><Relationship Id="rId15" Type="http://schemas.openxmlformats.org/officeDocument/2006/relationships/hyperlink" Target="http://www.tarhany.ru/?node_id=3136&amp;original" TargetMode="External"/><Relationship Id="rId23" Type="http://schemas.openxmlformats.org/officeDocument/2006/relationships/hyperlink" Target="http://www.tarhany.ru/?node_id=562&amp;original" TargetMode="External"/><Relationship Id="rId10" Type="http://schemas.openxmlformats.org/officeDocument/2006/relationships/hyperlink" Target="http://www.tarhany.ru/?node_id=524&amp;original" TargetMode="External"/><Relationship Id="rId19" Type="http://schemas.openxmlformats.org/officeDocument/2006/relationships/hyperlink" Target="http://www.tarhany.ru/?node_id=540&amp;original" TargetMode="External"/><Relationship Id="rId4" Type="http://schemas.openxmlformats.org/officeDocument/2006/relationships/hyperlink" Target="http://www.tarhany.ru/?node_id=989&amp;original" TargetMode="External"/><Relationship Id="rId9" Type="http://schemas.openxmlformats.org/officeDocument/2006/relationships/hyperlink" Target="http://al1960.narod.ru/p5040200.jpg" TargetMode="External"/><Relationship Id="rId14" Type="http://schemas.openxmlformats.org/officeDocument/2006/relationships/hyperlink" Target="http://lermontov.niv.ru/images/tarhany/house_04.jpg" TargetMode="External"/><Relationship Id="rId22" Type="http://schemas.openxmlformats.org/officeDocument/2006/relationships/hyperlink" Target="http://www.tarhany.ru/?node_id=557&amp;original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se-travel.ru/image/small/48546.jpg" TargetMode="External"/><Relationship Id="rId13" Type="http://schemas.openxmlformats.org/officeDocument/2006/relationships/hyperlink" Target="http://www.penza-trade.ru/photo/photo-140.jpg" TargetMode="External"/><Relationship Id="rId18" Type="http://schemas.openxmlformats.org/officeDocument/2006/relationships/hyperlink" Target="http://mw2.google.com/mw-panoramio/photos/medium/11762506.jpg" TargetMode="External"/><Relationship Id="rId3" Type="http://schemas.openxmlformats.org/officeDocument/2006/relationships/hyperlink" Target="http://mw2.google.com/mw-panoramio/photos/medium/15365333.jpg" TargetMode="External"/><Relationship Id="rId21" Type="http://schemas.openxmlformats.org/officeDocument/2006/relationships/slide" Target="slide1.xml"/><Relationship Id="rId7" Type="http://schemas.openxmlformats.org/officeDocument/2006/relationships/hyperlink" Target="http://image.otdihinfo.ru/images/13699.jpg" TargetMode="External"/><Relationship Id="rId12" Type="http://schemas.openxmlformats.org/officeDocument/2006/relationships/hyperlink" Target="http://www.penza-trade.ru/photo/photo-136.jpg" TargetMode="External"/><Relationship Id="rId17" Type="http://schemas.openxmlformats.org/officeDocument/2006/relationships/hyperlink" Target="http://mw2.google.com/mw-panoramio/photos/medium/15364820.jpg" TargetMode="External"/><Relationship Id="rId2" Type="http://schemas.openxmlformats.org/officeDocument/2006/relationships/hyperlink" Target="http://www.tarhany.ru/?node_id=400&amp;original" TargetMode="External"/><Relationship Id="rId16" Type="http://schemas.openxmlformats.org/officeDocument/2006/relationships/hyperlink" Target="http://upload.wikimedia.org/wikipedia/ru/thumb/c/c8/%D0%91%D0%B8%D0%B1%D0%BB%D0%B8%D0%BE%D1%82%D0%B5%D0%BA%D0%B0_%D0%9B%D0%B5%D1%80%D0%BC%D0%BE%D0%BD%D1%82%D0%BE%D0%B2%D0%B0.jpg/800px-%D0%91%D0%B8%D0%B1%D0%BB%D0%B8%D0%BE%D1%82%D0%B5%D0%BA%D0%B0_%D0%9B%D0%B5%D1%80%D0%BC%D0%BE%D0%BD%D1%82%D0%BE%D0%B2%D0%B0.jpg" TargetMode="External"/><Relationship Id="rId20" Type="http://schemas.openxmlformats.org/officeDocument/2006/relationships/hyperlink" Target="http://venividi.ru/files/img/9712/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.otdihinfo.ru/images/13698.jpg" TargetMode="External"/><Relationship Id="rId11" Type="http://schemas.openxmlformats.org/officeDocument/2006/relationships/hyperlink" Target="http://al1960.narod.ru/p5040139.jpg" TargetMode="External"/><Relationship Id="rId5" Type="http://schemas.openxmlformats.org/officeDocument/2006/relationships/hyperlink" Target="http://image.otdihinfo.ru/images/13696.jpg" TargetMode="External"/><Relationship Id="rId15" Type="http://schemas.openxmlformats.org/officeDocument/2006/relationships/hyperlink" Target="http://mw2.google.com/mw-panoramio/photos/medium/11762437.jpg" TargetMode="External"/><Relationship Id="rId10" Type="http://schemas.openxmlformats.org/officeDocument/2006/relationships/hyperlink" Target="http://photos.lifeisphoto.ru/76/0/767012.jpg" TargetMode="External"/><Relationship Id="rId19" Type="http://schemas.openxmlformats.org/officeDocument/2006/relationships/hyperlink" Target="http://clipperkim.narod.ru/moto/sarat08/DSC08708.JPG" TargetMode="External"/><Relationship Id="rId4" Type="http://schemas.openxmlformats.org/officeDocument/2006/relationships/hyperlink" Target="http://image.otdihinfo.ru/images/13687.jpg" TargetMode="External"/><Relationship Id="rId9" Type="http://schemas.openxmlformats.org/officeDocument/2006/relationships/hyperlink" Target="http://penza-58.ru/restfotobig_images/ZQsYNz9pwY.jpg" TargetMode="External"/><Relationship Id="rId14" Type="http://schemas.openxmlformats.org/officeDocument/2006/relationships/hyperlink" Target="http://clipperkim.narod.ru/moto/sarat08/DSC08707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slide" Target="slide1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5.xml"/><Relationship Id="rId5" Type="http://schemas.openxmlformats.org/officeDocument/2006/relationships/slide" Target="slide8.xml"/><Relationship Id="rId10" Type="http://schemas.openxmlformats.org/officeDocument/2006/relationships/slide" Target="slide14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4.xml"/><Relationship Id="rId18" Type="http://schemas.openxmlformats.org/officeDocument/2006/relationships/image" Target="../media/image26.jpeg"/><Relationship Id="rId3" Type="http://schemas.openxmlformats.org/officeDocument/2006/relationships/slide" Target="slide7.xml"/><Relationship Id="rId21" Type="http://schemas.openxmlformats.org/officeDocument/2006/relationships/image" Target="../media/image29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5.jpeg"/><Relationship Id="rId2" Type="http://schemas.openxmlformats.org/officeDocument/2006/relationships/image" Target="../media/image12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3.jpeg"/><Relationship Id="rId10" Type="http://schemas.openxmlformats.org/officeDocument/2006/relationships/image" Target="../media/image19.jpeg"/><Relationship Id="rId19" Type="http://schemas.openxmlformats.org/officeDocument/2006/relationships/image" Target="../media/image27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-99392"/>
            <a:ext cx="5288632" cy="360040"/>
          </a:xfrm>
        </p:spPr>
        <p:txBody>
          <a:bodyPr/>
          <a:lstStyle/>
          <a:p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Виртуальная экскурсия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56130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300" b="1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Лермонтовский</a:t>
            </a:r>
            <a:r>
              <a:rPr lang="ru-RU" sz="3300" b="1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музей-заповедник "Тарханы"</a:t>
            </a:r>
            <a:endParaRPr lang="ru-RU" sz="3300" b="1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763688" y="4797152"/>
            <a:ext cx="5713330" cy="1323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Подготовила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Жакулина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Ирина Валентиновна,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учитель начальных классов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МОУ-ООШ № 23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г.Чапаевска Самарской области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763688" y="6237312"/>
            <a:ext cx="5929354" cy="395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2011 год</a:t>
            </a:r>
          </a:p>
        </p:txBody>
      </p:sp>
      <p:sp>
        <p:nvSpPr>
          <p:cNvPr id="6" name="Овал 5">
            <a:hlinkClick r:id="" action="ppaction://hlinkshowjump?jump=endshow"/>
          </p:cNvPr>
          <p:cNvSpPr/>
          <p:nvPr/>
        </p:nvSpPr>
        <p:spPr>
          <a:xfrm>
            <a:off x="8711952" y="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0" y="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 2"/>
              </a:rPr>
              <a:t>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Памятник М.Ю. Лермонтову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653136"/>
            <a:ext cx="8496944" cy="1800200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Справа от дороги, ведущей к центральному архитектурному комплексу, напротив одной из аллей парка, что рядом со зданием научной части музея, в 1985 году был воздвигнут памятник Лермонтову по проекту скульптора О. 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Комова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 архитектора Н. Комовой.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2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23728" y="836712"/>
            <a:ext cx="4824536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64107E-6 L -1.66667E-6 0.13644 " pathEditMode="relative" ptsTypes="AA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детских игр М.Ю. Лермонтова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581128"/>
            <a:ext cx="8496944" cy="1872208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Здесь Лермонтов ребёнком играл в войну со своим потешным войском. Был у него и свой «полк» из сверстников. Сооружением двух земляных укреплений</a:t>
            </a:r>
            <a:r>
              <a:rPr lang="ru-RU" sz="2400" dirty="0" smtClean="0"/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руководил какой-нибудь солдат-инвалид или ополченец войны 1812 года.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Траншеи - место военных игр М.Ю.Лермонтова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051720" y="836712"/>
            <a:ext cx="4968552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Парк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"/>
          <p:cNvGrpSpPr/>
          <p:nvPr/>
        </p:nvGrpSpPr>
        <p:grpSpPr>
          <a:xfrm>
            <a:off x="355893" y="980728"/>
            <a:ext cx="8451488" cy="3096344"/>
            <a:chOff x="185133" y="1436423"/>
            <a:chExt cx="8587594" cy="3160890"/>
          </a:xfrm>
        </p:grpSpPr>
        <p:pic>
          <p:nvPicPr>
            <p:cNvPr id="18" name="Рисунок 17" descr="264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85133" y="1436423"/>
              <a:ext cx="4138553" cy="316089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19" name="Рисунок 18" descr="Вид из окна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482443" y="1436423"/>
              <a:ext cx="4290284" cy="316089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20" name="Загнутый угол 19"/>
          <p:cNvSpPr/>
          <p:nvPr/>
        </p:nvSpPr>
        <p:spPr>
          <a:xfrm>
            <a:off x="323528" y="4725144"/>
            <a:ext cx="8496944" cy="1656184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«Тарханы» – это высокий образец усадебного садово-паркового искусства, уникальность природного богатства: парки с аллеями, террасированные склоны, каскады живописных прудов, фруктовые сады, рощи...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лево 20"/>
          <p:cNvSpPr/>
          <p:nvPr/>
        </p:nvSpPr>
        <p:spPr>
          <a:xfrm flipH="1">
            <a:off x="8892480" y="2060848"/>
            <a:ext cx="251520" cy="86409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2"/>
          <p:cNvGrpSpPr/>
          <p:nvPr/>
        </p:nvGrpSpPr>
        <p:grpSpPr>
          <a:xfrm>
            <a:off x="355893" y="980728"/>
            <a:ext cx="8464580" cy="3096344"/>
            <a:chOff x="185133" y="1436423"/>
            <a:chExt cx="8600896" cy="3160890"/>
          </a:xfrm>
        </p:grpSpPr>
        <p:pic>
          <p:nvPicPr>
            <p:cNvPr id="14" name="Рисунок 13" descr="264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85133" y="1436423"/>
              <a:ext cx="4138552" cy="316089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15" name="Рисунок 14" descr="Вид из окна.jp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469138" y="1436423"/>
              <a:ext cx="4316891" cy="316089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16" name="Загнутый угол 15"/>
          <p:cNvSpPr/>
          <p:nvPr/>
        </p:nvSpPr>
        <p:spPr>
          <a:xfrm>
            <a:off x="323528" y="4725144"/>
            <a:ext cx="8496944" cy="1656184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Широкие и тенистые аллеи парка, зеркальная гладь прудов и даже сам густо напоенный запахом трав воздух тоже могут рассказать многое. В парке каждая дорожка ведет к памятному лермонтовскому месту.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Группа 3"/>
          <p:cNvGrpSpPr/>
          <p:nvPr/>
        </p:nvGrpSpPr>
        <p:grpSpPr>
          <a:xfrm>
            <a:off x="323528" y="1124744"/>
            <a:ext cx="8496945" cy="2831696"/>
            <a:chOff x="152246" y="1573448"/>
            <a:chExt cx="8633783" cy="2890725"/>
          </a:xfrm>
        </p:grpSpPr>
        <p:pic>
          <p:nvPicPr>
            <p:cNvPr id="23" name="Рисунок 22" descr="264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52246" y="1573448"/>
              <a:ext cx="4138553" cy="2890725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24" name="Рисунок 23" descr="Вид из окна.jp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469138" y="1573448"/>
              <a:ext cx="4316891" cy="2886839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25" name="Загнутый угол 24"/>
          <p:cNvSpPr/>
          <p:nvPr/>
        </p:nvSpPr>
        <p:spPr>
          <a:xfrm>
            <a:off x="323528" y="4725144"/>
            <a:ext cx="8496944" cy="1656184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Еще в детские годы М.Ю. Лермонтов полюбил природу Тархан. Весь мир природы был для поэта родным домом. Он слышал её таинственные голоса – как «звезда с звездою говорит», как «пела русалка над синей рекой».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16" grpId="0" animBg="1"/>
      <p:bldP spid="16" grpId="1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Дуб, посаженный М.Ю. Лермонтовым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581128"/>
            <a:ext cx="8496944" cy="1728192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Старый могучий дуб, посаженный, по преданию, М. Ю. Лермонтовым, несколько лет назад был свален ураганом. Он находится в южной части парка. Поэт любил это дерево, символ мужества, твердости и вечности.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Траншеи - место военных игр М.Ю.Лермонтова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3528" y="908720"/>
            <a:ext cx="417646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Траншеи - место военных игр М.Ю.Лермонтова"/>
          <p:cNvPicPr/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644008" y="908720"/>
            <a:ext cx="417646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Михаила Архистратига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293096"/>
            <a:ext cx="8496944" cy="2160240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Строительство церкви Михаила Архистратига, считавшегося покровителем Лермонтова, началось в 1826 году. М.Ю. Лермонтов видел эту церковь еще недостроенной, когда зимою 1836 года проводил в Тарханах свой первый офицерский отпуск. Освящение состоялось в 1840 году.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Траншеи - место военных игр М.Ю.Лермонтова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716016" y="908720"/>
            <a:ext cx="417646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908719"/>
            <a:ext cx="4248471" cy="3186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Фамильная часовня Арсеньевых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293096"/>
            <a:ext cx="8496944" cy="2160240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Часовня была воздвигнута Е.А. Арсеньевой в 1842 году после смерти внука М.Ю. Лермонтова. Над могилой поэта был воздвигнут памятник из черного мрамора. Рядом с ним похоронены его мать и дед, М.В. Арсеньев. Здесь же захоронена и сама Е.А. Арсеньева. В 1974 году вблизи часовни перезахоронили отца поэта, Ю.П. Лермонтова.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Траншеи - место военных игр М.Ю.Лермонтова"/>
          <p:cNvPicPr/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75856" y="836712"/>
            <a:ext cx="237626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44208" y="836712"/>
            <a:ext cx="2389764" cy="3186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Траншеи - место военных игр М.Ю.Лермонтова"/>
          <p:cNvPicPr/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23528" y="836712"/>
            <a:ext cx="2105633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Используемые источники</a:t>
            </a:r>
            <a:r>
              <a:rPr kumimoji="0" lang="en-US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692696"/>
            <a:ext cx="88204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Лермонтовский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музей-заповедник «Тарханы»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http://lermontov.niv.ru/lermontov/tarhany/tarhany.htm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Тарханы: родные все места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http://lermontov.niv.ru/lermontov/tarhany/rodnye-mesta.htm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Дом-музей М.Ю.Лермонтова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http://lermontov.niv.ru/lermontov/tarhany/dom-muzej.htm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Церковь Марии Египетской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http://lermontov.niv.ru/lermontov/tarhany/cerkov-marii.htm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 ключника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http://lermontov.niv.ru/lermontov/tarhany/dom-klyuchnika.htm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Людская изба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http://lermontov.niv.ru/lermontov/tarhany/lyudskaya-izba.htm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Церковь Михаила Архистратига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http://lermontov.niv.ru/lermontov/tarhany/cerkov-mihaila.htm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Фамильная часовня Арсеньевых, где похоронен М.Ю.Лермонтов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http://lermontov.niv.ru/lermontov/tarhany/chasovnya-arsenevyh.htm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Михаил Лермонтов. Детство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http://lermontov.niv.ru/lermontov/bio/detstvo.htm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Тарханы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http://www.tarhany.ru/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Барский дом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http://www.tarhany.ru/museum/expo/house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Церковь Марии Египетской – </a:t>
            </a:r>
            <a:r>
              <a:rPr lang="ru-RU" sz="1600" u="sng" dirty="0" smtClean="0">
                <a:hlinkClick r:id="rId13"/>
              </a:rPr>
              <a:t>http://www.tarhany.ru/museum/expo/churchme</a:t>
            </a:r>
            <a:endParaRPr lang="ru-RU" sz="1600" dirty="0" smtClean="0"/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 ключника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http://www.tarhany.ru/museum/expo/housekl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Людская изба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http://www.tarhany.ru/museum/expo/huthuman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Церковь Михаила Архистратига – 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http://www.tarhany.ru/museum/expo/churchvl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Часовня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http://www.tarhany.ru/museum/expo/chasovnya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По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Лермонтовским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местам –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http://feb-web.ru/feb/lermont/critics/plm/plm-001-.htm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Фотографии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http://www.museum.ru/imgB.asp?2616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http://www.tarhany.ru/?node_id=406&amp;original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http://www.tarhany.ru/?node_id=377&amp;original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173038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http://www.tarhany.ru/?node_id=388&amp;original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" action="ppaction://hlinkshowjump?jump=endshow"/>
          </p:cNvPr>
          <p:cNvSpPr/>
          <p:nvPr/>
        </p:nvSpPr>
        <p:spPr>
          <a:xfrm>
            <a:off x="8532440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hlinkClick r:id="rId23" action="ppaction://hlinksldjump"/>
          </p:cNvPr>
          <p:cNvSpPr/>
          <p:nvPr/>
        </p:nvSpPr>
        <p:spPr>
          <a:xfrm>
            <a:off x="251520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8532440" y="6237312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Используемые источники</a:t>
            </a:r>
            <a:r>
              <a:rPr kumimoji="0" lang="en-US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692696"/>
            <a:ext cx="85689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http://www.tarhany.ru/?node_id=389&amp;original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http://www.tarhany.ru/?node_id=397&amp;original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http://www.tarhany.ru/?node_id=989&amp;original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http://dic.academic.ru/pictures/wiki/files/84/Tarkhany.jpg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http://www.tarhany.ru/?node_id=426&amp;original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http://www.wise-travel.ru/image/small/48534.jpg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http://www.penza-trade.ru/photo/photo-111.jpg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http://al1960.narod.ru/p5040200.jpg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http://www.tarhany.ru/?node_id=524&amp;original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http://lermontov.niv.ru/images/tarhany/house_03.jpg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http://feb-web.ru/feb/lermont/pictures/PLM-0911.jpg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http://www.wise-travel.ru/image/small/48538.jpg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http://lermontov.niv.ru/images/tarhany/house_04.jpg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http://www.tarhany.ru/?node_id=3136&amp;original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http://www.tarhany.ru/?node_id=531&amp;original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http://www.tarhany.ru/?node_id=534&amp;original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http://www.tarhany.ru/?node_id=538&amp;original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http://www.tarhany.ru/?node_id=540&amp;original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http://www.tarhany.ru/?node_id=546&amp;original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http://www.tarhany.ru/?node_id=547&amp;original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http://www.tarhany.ru/?node_id=557&amp;original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http://www.tarhany.ru/?node_id=562&amp;original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4"/>
              </a:rPr>
              <a:t>http://www.tarhany.ru/?node_id=563&amp;original</a:t>
            </a:r>
            <a:endParaRPr lang="ru-RU" sz="160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5"/>
              </a:rPr>
              <a:t>http://www.tarhany.ru/?node_id=566&amp;original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" action="ppaction://hlinkshowjump?jump=endshow"/>
          </p:cNvPr>
          <p:cNvSpPr/>
          <p:nvPr/>
        </p:nvSpPr>
        <p:spPr>
          <a:xfrm>
            <a:off x="8532440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hlinkClick r:id="rId26" action="ppaction://hlinksldjump"/>
          </p:cNvPr>
          <p:cNvSpPr/>
          <p:nvPr/>
        </p:nvSpPr>
        <p:spPr>
          <a:xfrm>
            <a:off x="179512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8532440" y="6237312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Используемые источники</a:t>
            </a:r>
            <a:r>
              <a:rPr kumimoji="0" lang="en-US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764704"/>
            <a:ext cx="856895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http://www.tarhany.ru/?node_id=400&amp;original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http://mw2.google.com/mw-panoramio/photos/medium/15365333.jpg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http://image.otdihinfo.ru/images/13687.jpg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http://image.otdihinfo.ru/images/13696.jpg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http://image.otdihinfo.ru/images/13698.jpg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http://image.otdihinfo.ru/images/13699.jpg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http://www.wise-travel.ru/image/small/48546.jpg</a:t>
            </a:r>
            <a:endParaRPr lang="ru-RU" sz="155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http://penza-58.ru/restfotobig_images/ZQsYNz9pwY.jpg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http://photos.lifeisphoto.ru/76/0/767012.jpg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http://al1960.narod.ru/p5040139.jpg</a:t>
            </a:r>
            <a:endParaRPr lang="ru-RU" sz="155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http://www.penza-trade.ru/photo/photo-136.jpg</a:t>
            </a:r>
            <a:endParaRPr lang="ru-RU" sz="155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http://www.penza-trade.ru/photo/photo-140.jpg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http://clipperkim.narod.ru/moto/sarat08/DSC08707.JPG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http://mw2.google.com/mw-panoramio/photos/medium/11762437.jpg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upload.wikimedia.org/wikipedia/ru/thumb/c/c8/%D0%91%D0%B8%D0%B1%D0%BB%D0%B8%D0%BE%D1%82%D0%B5%D0%BA%D0%B0_%D0%9B%D0%B5%D1%80%D0%BC%D0%BE%D0%BD%D1%82%D0%BE%D0%B2%D0%B0.jpg/800px-%D0%91%D0%B8%D0%B1%D0%BB%D0%B8%D0%BE%D1%82%D0%B5%D0%BA%D0%B0_%D0%9B%D0%B5%D1%80%D0%BC%D0%BE%D0%BD%D1%82%D0%BE%D0%B2%D0%B0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http://mw2.google.com/mw-panoramio/photos/medium/15364820.jpg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http://mw2.google.com/mw-panoramio/photos/medium/11762506.jpg</a:t>
            </a:r>
            <a:endParaRPr lang="ru-RU" sz="1550" u="sng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http://clipperkim.narod.ru/moto/sarat08/DSC08708.JPG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  <a:p>
            <a:pPr indent="266700">
              <a:buFont typeface="Arial" pitchFamily="34" charset="0"/>
              <a:buChar char="•"/>
            </a:pPr>
            <a:r>
              <a:rPr lang="ru-RU" sz="1550" u="sng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http://venividi.ru/files/img/9712/6.jpg</a:t>
            </a:r>
            <a:endParaRPr lang="ru-RU" sz="155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6. Фон и </a:t>
            </a:r>
            <a:r>
              <a:rPr lang="ru-RU" sz="1550" dirty="0" err="1" smtClean="0">
                <a:latin typeface="Times New Roman" pitchFamily="18" charset="0"/>
                <a:cs typeface="Times New Roman" pitchFamily="18" charset="0"/>
              </a:rPr>
              <a:t>автофигуры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50" dirty="0" smtClean="0">
                <a:latin typeface="Times New Roman" pitchFamily="18" charset="0"/>
                <a:cs typeface="Times New Roman" pitchFamily="18" charset="0"/>
              </a:rPr>
              <a:t>MS Office PowerPoint 2007</a:t>
            </a:r>
            <a:endParaRPr lang="ru-RU" sz="15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>
            <a:hlinkClick r:id="" action="ppaction://hlinkshowjump?jump=endshow"/>
          </p:cNvPr>
          <p:cNvSpPr/>
          <p:nvPr/>
        </p:nvSpPr>
        <p:spPr>
          <a:xfrm>
            <a:off x="8532440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hlinkClick r:id="rId21" action="ppaction://hlinksldjump"/>
          </p:cNvPr>
          <p:cNvSpPr/>
          <p:nvPr/>
        </p:nvSpPr>
        <p:spPr>
          <a:xfrm>
            <a:off x="251520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Wingdings 3"/>
              </a:rPr>
              <a:t>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нутый угол 6"/>
          <p:cNvSpPr/>
          <p:nvPr/>
        </p:nvSpPr>
        <p:spPr>
          <a:xfrm>
            <a:off x="4355976" y="1714488"/>
            <a:ext cx="4608512" cy="4810856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  <a:t>... И если как-нибудь на миг      удастся мне </a:t>
            </a:r>
            <a:b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  <a:t>Забыться, - памятью к недавней старине </a:t>
            </a:r>
            <a:b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  <a:t>Лечу я вольной, вольной птицей; </a:t>
            </a:r>
            <a:b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  <a:t>И вижу я себя ребенком, и кругом </a:t>
            </a:r>
            <a:b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rgbClr val="4E4702"/>
                </a:solidFill>
                <a:latin typeface="Times New Roman" pitchFamily="18" charset="0"/>
                <a:cs typeface="Times New Roman" pitchFamily="18" charset="0"/>
              </a:rPr>
              <a:t>Родные все места…</a:t>
            </a:r>
          </a:p>
          <a:p>
            <a:endParaRPr lang="ru-RU" sz="9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М.Ю. Лермонтов                                      «Как часто пестрою толпою окружен...». 1840.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tretch>
            <a:fillRect/>
          </a:stretch>
        </p:blipFill>
        <p:spPr bwMode="auto">
          <a:xfrm>
            <a:off x="323528" y="1772816"/>
            <a:ext cx="3791571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57158" y="142852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Михаил Юрьевич Лермонтов</a:t>
            </a:r>
            <a:endParaRPr lang="ru-RU" sz="4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5656" y="1196752"/>
            <a:ext cx="6408712" cy="5126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979712" y="188640"/>
            <a:ext cx="521497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Тарханы</a:t>
            </a:r>
            <a:endParaRPr lang="ru-RU" sz="4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23528" y="1052736"/>
            <a:ext cx="2016224" cy="2573903"/>
            <a:chOff x="323528" y="1052736"/>
            <a:chExt cx="2016224" cy="2573903"/>
          </a:xfrm>
        </p:grpSpPr>
        <p:pic>
          <p:nvPicPr>
            <p:cNvPr id="4" name="Рисунок 3" descr="36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3528" y="1052736"/>
              <a:ext cx="2016224" cy="257390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" name="TextBox 6"/>
            <p:cNvSpPr txBox="1"/>
            <p:nvPr/>
          </p:nvSpPr>
          <p:spPr>
            <a:xfrm>
              <a:off x="395536" y="2996952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Е.А.Арсеньева, бабушка</a:t>
              </a:r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876256" y="1052736"/>
            <a:ext cx="1992822" cy="2592288"/>
            <a:chOff x="2411760" y="1052736"/>
            <a:chExt cx="1992822" cy="2592288"/>
          </a:xfrm>
        </p:grpSpPr>
        <p:pic>
          <p:nvPicPr>
            <p:cNvPr id="5" name="Рисунок 4" descr="34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411760" y="1052736"/>
              <a:ext cx="1992822" cy="25922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2483768" y="2996952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Ю.П.Лермонтов, отец</a:t>
              </a:r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876256" y="3861048"/>
            <a:ext cx="2016224" cy="2677480"/>
            <a:chOff x="5580112" y="1412776"/>
            <a:chExt cx="2016224" cy="2677480"/>
          </a:xfrm>
        </p:grpSpPr>
        <p:pic>
          <p:nvPicPr>
            <p:cNvPr id="6" name="Рисунок 5" descr="35.jp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5580112" y="1412776"/>
              <a:ext cx="2016224" cy="26774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extBox 8"/>
            <p:cNvSpPr txBox="1"/>
            <p:nvPr/>
          </p:nvSpPr>
          <p:spPr>
            <a:xfrm>
              <a:off x="5652120" y="3429000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М.М.Лермонтова (Арсеньева), мать</a:t>
              </a:r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23528" y="3861048"/>
            <a:ext cx="2016224" cy="2728613"/>
            <a:chOff x="323528" y="3717032"/>
            <a:chExt cx="2016224" cy="2584597"/>
          </a:xfrm>
        </p:grpSpPr>
        <p:pic>
          <p:nvPicPr>
            <p:cNvPr id="10" name="Рисунок 9" descr="Лермонтов в детстве. Неизвестный художник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23528" y="3717032"/>
              <a:ext cx="2016224" cy="25845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395536" y="5661248"/>
              <a:ext cx="18722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Михаил  Лермонтов</a:t>
              </a:r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Загнутый угол 15"/>
          <p:cNvSpPr/>
          <p:nvPr/>
        </p:nvSpPr>
        <p:spPr>
          <a:xfrm>
            <a:off x="2411760" y="3933056"/>
            <a:ext cx="4392488" cy="2664296"/>
          </a:xfrm>
          <a:prstGeom prst="foldedCorner">
            <a:avLst>
              <a:gd name="adj" fmla="val 1024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Тарханы – поместье бабушки поэта. Зимой 1814-1815 года в Тарханы въехали родители Михаила Лермонтова. В Тарханах поэт прожил почти безвыездно до двенадцати лет и потом возвращался 2 раза.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4186 L -0.004 -0.2053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hlinkClick r:id="rId3" action="ppaction://hlinksldjump"/>
          </p:cNvPr>
          <p:cNvSpPr/>
          <p:nvPr/>
        </p:nvSpPr>
        <p:spPr>
          <a:xfrm>
            <a:off x="3002250" y="1844824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>
            <a:hlinkClick r:id="rId4" action="ppaction://hlinksldjump"/>
          </p:cNvPr>
          <p:cNvSpPr/>
          <p:nvPr/>
        </p:nvSpPr>
        <p:spPr>
          <a:xfrm>
            <a:off x="4514418" y="1988840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>
            <a:hlinkClick r:id="rId5" action="ppaction://hlinksldjump"/>
          </p:cNvPr>
          <p:cNvSpPr/>
          <p:nvPr/>
        </p:nvSpPr>
        <p:spPr>
          <a:xfrm>
            <a:off x="3650322" y="2204864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>
            <a:hlinkClick r:id="rId6" action="ppaction://hlinksldjump"/>
          </p:cNvPr>
          <p:cNvSpPr/>
          <p:nvPr/>
        </p:nvSpPr>
        <p:spPr>
          <a:xfrm>
            <a:off x="2354178" y="1700808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>
            <a:hlinkClick r:id="rId7" action="ppaction://hlinksldjump"/>
          </p:cNvPr>
          <p:cNvSpPr/>
          <p:nvPr/>
        </p:nvSpPr>
        <p:spPr>
          <a:xfrm>
            <a:off x="3650323" y="3212976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706107" y="2060848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562090" y="1412776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915816" y="3501008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>
            <a:hlinkClick r:id="rId8" action="ppaction://hlinksldjump"/>
          </p:cNvPr>
          <p:cNvSpPr/>
          <p:nvPr/>
        </p:nvSpPr>
        <p:spPr>
          <a:xfrm>
            <a:off x="5738554" y="2636912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71600" y="1700808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Прямоугольник 52">
            <a:hlinkClick r:id="rId9" action="ppaction://hlinksldjump"/>
          </p:cNvPr>
          <p:cNvSpPr/>
          <p:nvPr/>
        </p:nvSpPr>
        <p:spPr>
          <a:xfrm>
            <a:off x="3491880" y="476672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11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067944" y="4797152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12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Прямоугольник 54">
            <a:hlinkClick r:id="rId10" action="ppaction://hlinksldjump"/>
          </p:cNvPr>
          <p:cNvSpPr/>
          <p:nvPr/>
        </p:nvSpPr>
        <p:spPr>
          <a:xfrm>
            <a:off x="7740352" y="1700808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13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Прямоугольник 55">
            <a:hlinkClick r:id="rId11" action="ppaction://hlinksldjump"/>
          </p:cNvPr>
          <p:cNvSpPr/>
          <p:nvPr/>
        </p:nvSpPr>
        <p:spPr>
          <a:xfrm>
            <a:off x="6732240" y="764704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14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Прямоугольник 56">
            <a:hlinkClick r:id="rId12" action="ppaction://hlinksldjump"/>
          </p:cNvPr>
          <p:cNvSpPr/>
          <p:nvPr/>
        </p:nvSpPr>
        <p:spPr>
          <a:xfrm>
            <a:off x="899592" y="3501008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15</a:t>
            </a:r>
            <a:endParaRPr lang="ru-RU" sz="2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75656" y="4077072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16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23528" y="1412776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17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267744" y="5085184"/>
            <a:ext cx="5277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18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>
            <a:hlinkClick r:id="" action="ppaction://hlinkshowjump?jump=endshow"/>
          </p:cNvPr>
          <p:cNvSpPr/>
          <p:nvPr/>
        </p:nvSpPr>
        <p:spPr>
          <a:xfrm>
            <a:off x="8532440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>
            <a:hlinkClick r:id="rId13" action="ppaction://hlinksldjump"/>
          </p:cNvPr>
          <p:cNvSpPr/>
          <p:nvPr/>
        </p:nvSpPr>
        <p:spPr>
          <a:xfrm>
            <a:off x="179512" y="188640"/>
            <a:ext cx="432048" cy="43204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  <a:sym typeface="Wingdings 2"/>
              </a:rPr>
              <a:t>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971600" y="908720"/>
            <a:ext cx="7308274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825952" cy="77809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Барский дом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251520" y="4581128"/>
            <a:ext cx="8568952" cy="1872208"/>
          </a:xfrm>
          <a:prstGeom prst="foldedCorner">
            <a:avLst>
              <a:gd name="adj" fmla="val 1024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Дом построен в 1818 году. «Барский дом был похож на все барские дома: деревянный с мезонином, выкрашенный желтой краской...» – таким запомнился Михаилу Юрьевичу Лермонтову дом, где прошло его детство. Дом, который он всегда помнил и куда стремился.</a:t>
            </a:r>
            <a:endParaRPr lang="ru-RU" sz="2400" i="1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525 L 0.00191 -0.0943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нутый угол 6"/>
          <p:cNvSpPr/>
          <p:nvPr/>
        </p:nvSpPr>
        <p:spPr>
          <a:xfrm>
            <a:off x="395536" y="4437112"/>
            <a:ext cx="8429684" cy="191799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Самая большая комната барского дома – зала обставлена роскошной мебелью конца ХVIII - начала ХIХ века. На одной из стен семейные портреты. Трехлетний Лермонтов позирует старательно, в руках держит лист бумаги и карандаш.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323528" y="908720"/>
            <a:ext cx="8496944" cy="3096345"/>
            <a:chOff x="214282" y="1429876"/>
            <a:chExt cx="8568952" cy="2952329"/>
          </a:xfrm>
        </p:grpSpPr>
        <p:pic>
          <p:nvPicPr>
            <p:cNvPr id="19" name="Рисунок 18" descr="264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4282" y="1429877"/>
              <a:ext cx="4286280" cy="295232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20" name="Рисунок 19" descr="Вид из окна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4643438" y="1429876"/>
              <a:ext cx="4139796" cy="295232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21" name="Загнутый угол 20"/>
          <p:cNvSpPr/>
          <p:nvPr/>
        </p:nvSpPr>
        <p:spPr>
          <a:xfrm>
            <a:off x="323528" y="4437112"/>
            <a:ext cx="8496944" cy="191799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старинном рояле лежит платочек М. М. Лермонтовой из тонкого батиста с кружевом, рядом — автограф Лермонтова из московских тетрадей. На столе разложены завещание Е. А. Арсеньевой 1817 года и воспроизведение некоторых рукописей Лермонтова.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825952" cy="58945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Зала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05985" y="908720"/>
            <a:ext cx="8514487" cy="3096344"/>
            <a:chOff x="269345" y="1357868"/>
            <a:chExt cx="8607997" cy="3168352"/>
          </a:xfrm>
        </p:grpSpPr>
        <p:pic>
          <p:nvPicPr>
            <p:cNvPr id="27" name="Рисунок 26" descr="264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69345" y="1357868"/>
              <a:ext cx="4176154" cy="3168352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28" name="Рисунок 27" descr="Вид из окна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582211" y="1357868"/>
              <a:ext cx="4295131" cy="3168352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30" name="Заголовок 1"/>
          <p:cNvSpPr txBox="1">
            <a:spLocks/>
          </p:cNvSpPr>
          <p:nvPr/>
        </p:nvSpPr>
        <p:spPr>
          <a:xfrm>
            <a:off x="1403648" y="116632"/>
            <a:ext cx="6825952" cy="64807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Гостиная</a:t>
            </a:r>
            <a:endParaRPr kumimoji="0" lang="ru-RU" sz="36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23528" y="908720"/>
            <a:ext cx="8496944" cy="3168352"/>
            <a:chOff x="77169" y="1285860"/>
            <a:chExt cx="8859115" cy="3312368"/>
          </a:xfrm>
        </p:grpSpPr>
        <p:pic>
          <p:nvPicPr>
            <p:cNvPr id="32" name="Рисунок 31" descr="264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7169" y="1285860"/>
              <a:ext cx="4416490" cy="331236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33" name="Рисунок 32" descr="Вид из окна.jpg"/>
            <p:cNvPicPr>
              <a:picLocks noChangeAspect="1"/>
            </p:cNvPicPr>
            <p:nvPr/>
          </p:nvPicPr>
          <p:blipFill>
            <a:blip r:embed="rId8" cstate="email">
              <a:lum bright="10000"/>
            </a:blip>
            <a:stretch>
              <a:fillRect/>
            </a:stretch>
          </p:blipFill>
          <p:spPr>
            <a:xfrm>
              <a:off x="4643438" y="1285860"/>
              <a:ext cx="4292846" cy="331236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34" name="Загнутый угол 33"/>
          <p:cNvSpPr/>
          <p:nvPr/>
        </p:nvSpPr>
        <p:spPr>
          <a:xfrm>
            <a:off x="323528" y="4437112"/>
            <a:ext cx="8496944" cy="191799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Голубая гостиная обставлена мебелью из черного лакированного дерева. Довольно часто, оставив детей играть в зале, здесь беседовали гости Арсеньевой. На стенах — портреты её родственников.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1547664" y="260648"/>
            <a:ext cx="6825952" cy="504056"/>
          </a:xfrm>
          <a:prstGeom prst="rect">
            <a:avLst/>
          </a:prstGeo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Столовая и чайная комната</a:t>
            </a:r>
            <a:endParaRPr kumimoji="0" lang="ru-RU" sz="36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23528" y="908720"/>
            <a:ext cx="8491209" cy="3168352"/>
            <a:chOff x="83148" y="1285860"/>
            <a:chExt cx="8853136" cy="3312368"/>
          </a:xfrm>
        </p:grpSpPr>
        <p:pic>
          <p:nvPicPr>
            <p:cNvPr id="40" name="Рисунок 39" descr="264.JP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83148" y="1285860"/>
              <a:ext cx="4404531" cy="331236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1" name="Рисунок 40" descr="Вид из окна.jp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4643438" y="1285860"/>
              <a:ext cx="4292846" cy="331236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29" name="Стрелка влево 28"/>
          <p:cNvSpPr/>
          <p:nvPr/>
        </p:nvSpPr>
        <p:spPr>
          <a:xfrm flipH="1">
            <a:off x="8892480" y="2060848"/>
            <a:ext cx="251520" cy="86409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Загнутый угол 41"/>
          <p:cNvSpPr/>
          <p:nvPr/>
        </p:nvSpPr>
        <p:spPr>
          <a:xfrm>
            <a:off x="323528" y="4437112"/>
            <a:ext cx="8496944" cy="191799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Стены столовой по обычаям того времени украшены гравюрами и литографиями об Отечественной войне 1812 года, что связано с чувством патриотизма. На одной стене материалы о Кавказе. После Миша побывал в 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Пятигорье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кавказская тема постоянно занимала его.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Загнутый угол 42"/>
          <p:cNvSpPr/>
          <p:nvPr/>
        </p:nvSpPr>
        <p:spPr>
          <a:xfrm>
            <a:off x="323528" y="4437112"/>
            <a:ext cx="8496944" cy="191799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 чайной стоит круглый стол, покрытый нарядной скатертью, на нем — посеребренной меди самовар на подносе, горки с посудой из фарфора, хрусталя и стекла, маленький уютный диванчик. Стены украшены картинами мастеров голландской и фламандской школ.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899592" y="188640"/>
            <a:ext cx="7920880" cy="57606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Классная комната Лермонтова</a:t>
            </a:r>
            <a:endParaRPr kumimoji="0" lang="ru-RU" sz="33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323528" y="1124744"/>
            <a:ext cx="8496944" cy="2880321"/>
            <a:chOff x="77169" y="1436423"/>
            <a:chExt cx="8859115" cy="3011245"/>
          </a:xfrm>
        </p:grpSpPr>
        <p:pic>
          <p:nvPicPr>
            <p:cNvPr id="35" name="Рисунок 34" descr="264.JPG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7169" y="1436424"/>
              <a:ext cx="4416490" cy="301124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36" name="Рисунок 35" descr="Вид из окна.jp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4656881" y="1436423"/>
              <a:ext cx="4279403" cy="301124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37" name="Загнутый угол 36"/>
          <p:cNvSpPr/>
          <p:nvPr/>
        </p:nvSpPr>
        <p:spPr>
          <a:xfrm>
            <a:off x="323528" y="4437112"/>
            <a:ext cx="8496944" cy="191799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специально отведенной для занятий маленького Лермонтова науками комнате можно увидеть второй его портрет, выполненный неизвестным художником в 1820 —1822 годах, книги, отражающие курс домашнего обучения того времени.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Управляющая кнопка: домой 48">
            <a:hlinkClick r:id="rId13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Заголовок 1"/>
          <p:cNvSpPr txBox="1">
            <a:spLocks/>
          </p:cNvSpPr>
          <p:nvPr/>
        </p:nvSpPr>
        <p:spPr>
          <a:xfrm>
            <a:off x="683568" y="188640"/>
            <a:ext cx="7978080" cy="64807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Кабинет и спальня Е.А. Арсеньевой</a:t>
            </a:r>
            <a:endParaRPr kumimoji="0" lang="ru-RU" sz="33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323528" y="908720"/>
            <a:ext cx="8427628" cy="2880320"/>
            <a:chOff x="149440" y="1436423"/>
            <a:chExt cx="8786844" cy="3011244"/>
          </a:xfrm>
        </p:grpSpPr>
        <p:pic>
          <p:nvPicPr>
            <p:cNvPr id="52" name="Рисунок 51" descr="264.JP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149440" y="1436423"/>
              <a:ext cx="4209938" cy="301124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53" name="Рисунок 52" descr="Вид из окна.jpg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>
              <a:off x="4581804" y="1436423"/>
              <a:ext cx="4354480" cy="3011243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54" name="Загнутый угол 53"/>
          <p:cNvSpPr/>
          <p:nvPr/>
        </p:nvSpPr>
        <p:spPr>
          <a:xfrm>
            <a:off x="323528" y="4221088"/>
            <a:ext cx="8496944" cy="2232248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секретере в кабинете бабушки – дорожный альбом поэта, ксерокопии двух писем Лермонтова к бабушке, первый сборник стихотворений Лермонтова, первое издание «Героя нашего времени», экземпляр «Библиотеки для чтения» за 1835 год, книги и журналы по сельскому хозяйству.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Загнутый угол 54"/>
          <p:cNvSpPr/>
          <p:nvPr/>
        </p:nvSpPr>
        <p:spPr>
          <a:xfrm>
            <a:off x="251520" y="4005064"/>
            <a:ext cx="8712968" cy="2448272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В спальне Е.А.Арсеньевой воссоздан типичный интерьер первой половины XIX века: кровать, накрытая покрывалом ручной работы крепостных мастериц, ширма, прикроватная тумбочка, на ней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 ночной светильник, съёмы для снятия нагара и стакан в подстаканнике, вышитые крестом шерстяными нитками ковёр и картина, поставец красного дерева, заполненный посудой.</a:t>
            </a:r>
            <a:endParaRPr lang="ru-RU" sz="23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Комната М.Ю. Лермонтова</a:t>
            </a:r>
            <a:endParaRPr kumimoji="0" lang="ru-RU" sz="33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467544" y="908720"/>
            <a:ext cx="8254593" cy="3024336"/>
            <a:chOff x="395536" y="1052736"/>
            <a:chExt cx="8254593" cy="3024336"/>
          </a:xfrm>
        </p:grpSpPr>
        <p:pic>
          <p:nvPicPr>
            <p:cNvPr id="46" name="Рисунок 45" descr="Вид из окна.jpg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>
              <a:off x="4644009" y="1052737"/>
              <a:ext cx="4006120" cy="3008232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47" name="Picture 8" descr="C:\Documents and Settings\Оля\Рабочий стол\тарханы\комната лерм.JPG"/>
            <p:cNvPicPr>
              <a:picLocks noChangeAspect="1" noChangeArrowheads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395536" y="1052736"/>
              <a:ext cx="4040872" cy="3024336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48" name="Загнутый угол 47"/>
          <p:cNvSpPr/>
          <p:nvPr/>
        </p:nvSpPr>
        <p:spPr>
          <a:xfrm>
            <a:off x="323528" y="4221088"/>
            <a:ext cx="8496944" cy="2232248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комнате М. Ю. Лермонтова находится копия с одного из лучших его прижизненных портретов — работы Н. Е. 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Заболотского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(1837). Выставленные здесь вещи характеризуют Лермонтова того времени, когда он приехал в отпуск. Трубка, портсигар, орехового дерева шкатулка — это вещи Лермонтова-гусара.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Заголовок 1"/>
          <p:cNvSpPr txBox="1">
            <a:spLocks/>
          </p:cNvSpPr>
          <p:nvPr/>
        </p:nvSpPr>
        <p:spPr>
          <a:xfrm>
            <a:off x="323528" y="260648"/>
            <a:ext cx="7978080" cy="576064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Кабинет М.Ю. Лермонтова</a:t>
            </a:r>
            <a:endParaRPr kumimoji="0" lang="ru-RU" sz="3300" b="1" i="0" u="none" strike="noStrike" kern="1200" cap="none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323528" y="980728"/>
            <a:ext cx="8496944" cy="2880321"/>
            <a:chOff x="77169" y="1436423"/>
            <a:chExt cx="8859115" cy="3011245"/>
          </a:xfrm>
        </p:grpSpPr>
        <p:pic>
          <p:nvPicPr>
            <p:cNvPr id="59" name="Рисунок 58" descr="264.JPG"/>
            <p:cNvPicPr>
              <a:picLocks noChangeAspect="1"/>
            </p:cNvPicPr>
            <p:nvPr/>
          </p:nvPicPr>
          <p:blipFill>
            <a:blip r:embed="rId18" cstate="email">
              <a:lum bright="10000" contrast="10000"/>
            </a:blip>
            <a:stretch>
              <a:fillRect/>
            </a:stretch>
          </p:blipFill>
          <p:spPr>
            <a:xfrm>
              <a:off x="77169" y="1436423"/>
              <a:ext cx="4354480" cy="301124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60" name="Рисунок 59" descr="Вид из окна.jpg"/>
            <p:cNvPicPr>
              <a:picLocks noChangeAspect="1"/>
            </p:cNvPicPr>
            <p:nvPr/>
          </p:nvPicPr>
          <p:blipFill>
            <a:blip r:embed="rId19" cstate="email">
              <a:lum bright="10000" contrast="10000"/>
            </a:blip>
            <a:stretch>
              <a:fillRect/>
            </a:stretch>
          </p:blipFill>
          <p:spPr>
            <a:xfrm>
              <a:off x="4581804" y="1436424"/>
              <a:ext cx="4354480" cy="301124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61" name="Загнутый угол 60"/>
          <p:cNvSpPr/>
          <p:nvPr/>
        </p:nvSpPr>
        <p:spPr>
          <a:xfrm>
            <a:off x="323528" y="4149080"/>
            <a:ext cx="8496944" cy="2232248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большом письменном столе книги русских и иностранных авторов, фарфоровая чернильница в виде льва и печатка-ножичек, принадлежавшие поэту, копии произведений Лермонтова, написанных в Тарханах. Над столом помещены портреты литераторов, чье творчество было близко Лермонтову.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Заголовок 1"/>
          <p:cNvSpPr txBox="1">
            <a:spLocks/>
          </p:cNvSpPr>
          <p:nvPr/>
        </p:nvSpPr>
        <p:spPr>
          <a:xfrm>
            <a:off x="611560" y="188640"/>
            <a:ext cx="7978080" cy="576064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3300" b="1" i="0" u="none" strike="noStrike" kern="1200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Девичья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251520" y="908720"/>
            <a:ext cx="8556544" cy="3173587"/>
            <a:chOff x="251520" y="1052736"/>
            <a:chExt cx="8556544" cy="3173587"/>
          </a:xfrm>
        </p:grpSpPr>
        <p:pic>
          <p:nvPicPr>
            <p:cNvPr id="63" name="Рисунок 62" descr="56.jpg"/>
            <p:cNvPicPr>
              <a:picLocks noChangeAspect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>
            <a:xfrm>
              <a:off x="4067944" y="1052737"/>
              <a:ext cx="4740120" cy="3173586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64" name="Рисунок 63" descr="Прялка.jpg"/>
            <p:cNvPicPr>
              <a:picLocks noChangeAspect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>
            <a:xfrm>
              <a:off x="251520" y="1052736"/>
              <a:ext cx="3672408" cy="315897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sp>
        <p:nvSpPr>
          <p:cNvPr id="65" name="Загнутый угол 64"/>
          <p:cNvSpPr/>
          <p:nvPr/>
        </p:nvSpPr>
        <p:spPr>
          <a:xfrm>
            <a:off x="323528" y="4437112"/>
            <a:ext cx="8496944" cy="1872208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небольшой комнате при выходе с западной стороны дома жили горничные девушки. В комнате соответствующая обстановка: грубые лавки, полки с утварью, лубочные картинки. Девушки занимались прядением, тканьем, вышиванием.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"/>
                            </p:stCondLst>
                            <p:childTnLst>
                              <p:par>
                                <p:cTn id="2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500"/>
                            </p:stCondLst>
                            <p:childTnLst>
                              <p:par>
                                <p:cTn id="26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1" grpId="0" animBg="1"/>
      <p:bldP spid="21" grpId="1" animBg="1"/>
      <p:bldP spid="17" grpId="0"/>
      <p:bldP spid="30" grpId="0"/>
      <p:bldP spid="30" grpId="1"/>
      <p:bldP spid="34" grpId="0" animBg="1"/>
      <p:bldP spid="34" grpId="1" animBg="1"/>
      <p:bldP spid="38" grpId="0"/>
      <p:bldP spid="38" grpId="1"/>
      <p:bldP spid="29" grpId="0" animBg="1"/>
      <p:bldP spid="42" grpId="0" animBg="1"/>
      <p:bldP spid="42" grpId="1" animBg="1"/>
      <p:bldP spid="43" grpId="0" animBg="1"/>
      <p:bldP spid="43" grpId="1" animBg="1"/>
      <p:bldP spid="24" grpId="0"/>
      <p:bldP spid="24" grpId="1"/>
      <p:bldP spid="37" grpId="0" animBg="1"/>
      <p:bldP spid="37" grpId="1" animBg="1"/>
      <p:bldP spid="50" grpId="0"/>
      <p:bldP spid="50" grpId="1"/>
      <p:bldP spid="54" grpId="0" animBg="1"/>
      <p:bldP spid="54" grpId="1" animBg="1"/>
      <p:bldP spid="55" grpId="0" animBg="1"/>
      <p:bldP spid="55" grpId="1" animBg="1"/>
      <p:bldP spid="44" grpId="0"/>
      <p:bldP spid="44" grpId="1"/>
      <p:bldP spid="48" grpId="0" animBg="1"/>
      <p:bldP spid="48" grpId="1" animBg="1"/>
      <p:bldP spid="57" grpId="0"/>
      <p:bldP spid="57" grpId="1"/>
      <p:bldP spid="61" grpId="0" animBg="1"/>
      <p:bldP spid="61" grpId="1" animBg="1"/>
      <p:bldP spid="56" grpId="0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Марии Египетской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509120"/>
            <a:ext cx="8496944" cy="1944216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Церковь Марии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Eгипетской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строилась с 1819 по 1820г. Это небольшое стройное ампирное здание возведено хозяйкой имения Е.А.Арсеньевой в память дочери Марии Михайловны. Здесь не раз бывал Лермонтов – ребенок и впервые увидел отношение прихожан к «слову божьему».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4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3728" y="764704"/>
            <a:ext cx="4830417" cy="3578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1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1" y="749656"/>
            <a:ext cx="5184576" cy="3615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Церковь Марии Египетской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23528" y="764704"/>
            <a:ext cx="4752528" cy="3592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8.41813E-7 L 0.34219 -0.1348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22757E-6 L 0.54323 0.1369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23528" y="188640"/>
            <a:ext cx="4824536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 ключника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581128"/>
            <a:ext cx="8496944" cy="1872208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этом доме жил Андрей Иванович Соколов – слуга поэта, который был подарен маленькому Лермонтову. Сейчас здесь выставка крестьянской одежды и предметов быта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лермонтовского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времени. В мини-мастерских раскрываются секреты старинных ремесел.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17.jpg"/>
          <p:cNvPicPr>
            <a:picLocks noChangeAspect="1"/>
          </p:cNvPicPr>
          <p:nvPr/>
        </p:nvPicPr>
        <p:blipFill>
          <a:blip r:embed="rId3" cstate="email"/>
          <a:srcRect b="-431"/>
          <a:stretch>
            <a:fillRect/>
          </a:stretch>
        </p:blipFill>
        <p:spPr>
          <a:xfrm>
            <a:off x="4932040" y="980728"/>
            <a:ext cx="3771863" cy="273630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Стрелка влево 15"/>
          <p:cNvSpPr/>
          <p:nvPr/>
        </p:nvSpPr>
        <p:spPr>
          <a:xfrm flipH="1">
            <a:off x="8460432" y="3861048"/>
            <a:ext cx="323528" cy="648072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49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932040" y="980728"/>
            <a:ext cx="3888432" cy="273630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Дом ключника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3528" y="908720"/>
            <a:ext cx="4392488" cy="3294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1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974855" y="980728"/>
            <a:ext cx="3845617" cy="2808312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Рисунок 17" descr="60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076056" y="980728"/>
            <a:ext cx="3744576" cy="280684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188640"/>
            <a:ext cx="7978080" cy="576064"/>
          </a:xfrm>
          <a:prstGeom prst="rect">
            <a:avLst/>
          </a:prstGeo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spc="5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Людская изба</a:t>
            </a:r>
            <a:endParaRPr kumimoji="0" lang="ru-RU" sz="3300" b="1" i="0" u="none" strike="noStrike" kern="1200" spc="50" normalizeH="0" baseline="0" noProof="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323528" y="4293096"/>
            <a:ext cx="8496944" cy="2160240"/>
          </a:xfrm>
          <a:prstGeom prst="foldedCorne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Эта изба предназначалась для нескольких дворовых семей, составлявших обслугу усадьбы. Сейчас здесь открыта экспозиция «Русский народ, этот сторукий исполин…» в основу которой положены произведения поэта, раскрывающие величие русского народа и России, предметы быта XIX века, иллюстрации.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1520" y="764704"/>
            <a:ext cx="4536504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2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51715" y="764704"/>
            <a:ext cx="3648405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2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16216" y="2492896"/>
            <a:ext cx="2232248" cy="16741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Управляющая кнопка: домой 16">
            <a:hlinkClick r:id="rId5" action="ppaction://hlinksldjump" highlightClick="1"/>
          </p:cNvPr>
          <p:cNvSpPr/>
          <p:nvPr/>
        </p:nvSpPr>
        <p:spPr>
          <a:xfrm>
            <a:off x="8786842" y="6500834"/>
            <a:ext cx="357158" cy="357166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0444E-6 L 0.07882 -0.0943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1334</TotalTime>
  <Words>1060</Words>
  <Application>Microsoft Office PowerPoint</Application>
  <PresentationFormat>Экран (4:3)</PresentationFormat>
  <Paragraphs>182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Лермонтовский музей-заповедник "Тарханы"</vt:lpstr>
      <vt:lpstr>Слайд 2</vt:lpstr>
      <vt:lpstr>Слайд 3</vt:lpstr>
      <vt:lpstr>Слайд 4</vt:lpstr>
      <vt:lpstr>Барский дом</vt:lpstr>
      <vt:lpstr>Зала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metodist</dc:creator>
  <cp:lastModifiedBy>metodist</cp:lastModifiedBy>
  <cp:revision>247</cp:revision>
  <dcterms:created xsi:type="dcterms:W3CDTF">2011-06-25T02:49:02Z</dcterms:created>
  <dcterms:modified xsi:type="dcterms:W3CDTF">2011-08-24T07:14:36Z</dcterms:modified>
</cp:coreProperties>
</file>